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68" r:id="rId2"/>
    <p:sldId id="501" r:id="rId3"/>
    <p:sldId id="526" r:id="rId4"/>
    <p:sldId id="527" r:id="rId5"/>
    <p:sldId id="528" r:id="rId6"/>
    <p:sldId id="534" r:id="rId7"/>
    <p:sldId id="535" r:id="rId8"/>
    <p:sldId id="536" r:id="rId9"/>
    <p:sldId id="533" r:id="rId10"/>
    <p:sldId id="529" r:id="rId11"/>
    <p:sldId id="530" r:id="rId12"/>
    <p:sldId id="531" r:id="rId13"/>
    <p:sldId id="264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6247" autoAdjust="0"/>
  </p:normalViewPr>
  <p:slideViewPr>
    <p:cSldViewPr snapToGrid="0">
      <p:cViewPr varScale="1">
        <p:scale>
          <a:sx n="121" d="100"/>
          <a:sy n="121" d="100"/>
        </p:scale>
        <p:origin x="18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27/04/2023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6T20:47:42.6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54,'211'-14,"-75"2,1199-15,-1057 27,5657-1,-2608 3,-3155 12,0-1,39-14,-189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6T20:47:48.3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0,'1557'0,"-1033"0,107 0,139 0,128 0,4876 0,-5758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6T20:48:38.1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0 240,'6584'0,"-6526"-3,0-3,66-15,-17 3,499-82,-511 89,-70 10,-1-2,1 0,35-11,-1-8,-38 14,0 0,1 1,31-5,-31 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6T20:50:12.9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0,'2687'0,"-1671"0,121 0,4268 0,-4741 0,-190 0,-172 0,-120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6T20:59:30.6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29,'6369'0,"-6226"-12,-23 1,740 5,-465 9,-355-3,-12-1,0 1,38 6,-37-1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6T20:59:32.2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1796 0,'-6'4,"0"-1,0 0,-1 0,1-1,-1 0,1 0,-1 0,0-1,0 0,1 0,-1-1,-13 0,5 1,-605 4,332-8,-464 3,729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6T20:59:40.3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0,'7832'0,"-7808"0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6T20:59:42.8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33,'6241'0,"-5676"-1,-118-7,-126-4,-101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27/04/2023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27/04/2023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27/04/2023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27/04/2023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27/04/2023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75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netbeans.apache.org/download/nb17/index.html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www.oracle.com/co/java/technologies/downloads/#jdk20-window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apachefriends.org/es/index.htm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customXml" Target="../ink/ink4.xml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customXml" Target="../ink/ink1.xml"/><Relationship Id="rId9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6.xml"/><Relationship Id="rId11" Type="http://schemas.openxmlformats.org/officeDocument/2006/relationships/image" Target="../media/image21.png"/><Relationship Id="rId5" Type="http://schemas.openxmlformats.org/officeDocument/2006/relationships/image" Target="../media/image180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;p13">
            <a:extLst>
              <a:ext uri="{FF2B5EF4-FFF2-40B4-BE49-F238E27FC236}">
                <a16:creationId xmlns:a16="http://schemas.microsoft.com/office/drawing/2014/main" id="{D537F185-09EB-3F69-4770-F44D4C0612FA}"/>
              </a:ext>
            </a:extLst>
          </p:cNvPr>
          <p:cNvSpPr txBox="1"/>
          <p:nvPr/>
        </p:nvSpPr>
        <p:spPr>
          <a:xfrm>
            <a:off x="1151888" y="2079008"/>
            <a:ext cx="9549607" cy="2699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7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7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ADSO – ANALISIS Y DESARROLLO DE SOFTWARE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>
              <a:solidFill>
                <a:schemeClr val="tx1"/>
              </a:solidFill>
              <a:latin typeface="Helvetica Neue"/>
            </a:endParaRPr>
          </a:p>
          <a:p>
            <a:r>
              <a:rPr lang="es-ES" sz="2000" b="1" dirty="0">
                <a:solidFill>
                  <a:schemeClr val="tx1"/>
                </a:solidFill>
                <a:latin typeface="Work Sans" pitchFamily="2" charset="0"/>
              </a:rPr>
              <a:t>Fichas: 2521984</a:t>
            </a:r>
          </a:p>
          <a:p>
            <a:endParaRPr lang="es-ES" sz="2000" dirty="0">
              <a:latin typeface="Work Sans" pitchFamily="2" charset="0"/>
            </a:endParaRPr>
          </a:p>
          <a:p>
            <a:endParaRPr lang="es-ES" sz="2000" dirty="0">
              <a:solidFill>
                <a:schemeClr val="tx1"/>
              </a:solidFill>
              <a:latin typeface="Work Sans" pitchFamily="2" charset="0"/>
            </a:endParaRPr>
          </a:p>
          <a:p>
            <a:pPr algn="r"/>
            <a:r>
              <a:rPr lang="es-ES" sz="2000" b="1" dirty="0">
                <a:latin typeface="Work Sans" pitchFamily="2" charset="0"/>
              </a:rPr>
              <a:t>Instructor:</a:t>
            </a:r>
            <a:r>
              <a:rPr lang="es-ES" sz="2000" dirty="0">
                <a:latin typeface="Work Sans" pitchFamily="2" charset="0"/>
              </a:rPr>
              <a:t> </a:t>
            </a:r>
            <a:r>
              <a:rPr lang="es-MX" sz="2000" b="1" dirty="0">
                <a:latin typeface="Work Sans" pitchFamily="2" charset="0"/>
              </a:rPr>
              <a:t>Brian Orozco</a:t>
            </a:r>
          </a:p>
          <a:p>
            <a:endParaRPr lang="es-ES" sz="2000" dirty="0">
              <a:solidFill>
                <a:schemeClr val="tx1"/>
              </a:solidFill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4769D55-9807-ADEE-9BDD-6D9B157FE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07" y="291923"/>
            <a:ext cx="3813536" cy="1597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4DC6005-4882-442E-6148-D78D16250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49" y="291923"/>
            <a:ext cx="3813537" cy="14999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C3E2138-D1CA-7DAD-C9E6-41BB1802D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07" y="2392608"/>
            <a:ext cx="4206910" cy="417346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443A30C-7DE7-8359-CCB6-61F1BE58F374}"/>
              </a:ext>
            </a:extLst>
          </p:cNvPr>
          <p:cNvSpPr txBox="1"/>
          <p:nvPr/>
        </p:nvSpPr>
        <p:spPr>
          <a:xfrm>
            <a:off x="5531919" y="4157073"/>
            <a:ext cx="15872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Consultar el material de formación para ver los link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939A045-03F2-FA93-E188-4177859AE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229" y="2658250"/>
            <a:ext cx="3700375" cy="30774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3D4D6AD4-3E48-0C7A-81D8-818C448974D0}"/>
              </a:ext>
            </a:extLst>
          </p:cNvPr>
          <p:cNvSpPr/>
          <p:nvPr/>
        </p:nvSpPr>
        <p:spPr>
          <a:xfrm rot="10800000">
            <a:off x="5061459" y="4597880"/>
            <a:ext cx="322617" cy="4226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0127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6D1785CC-57CE-017E-A334-E178E45C3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384" y="886173"/>
            <a:ext cx="8065232" cy="4781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2515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4E6A7BD-ED0A-5301-92FB-65655CABA165}"/>
              </a:ext>
            </a:extLst>
          </p:cNvPr>
          <p:cNvSpPr txBox="1"/>
          <p:nvPr/>
        </p:nvSpPr>
        <p:spPr>
          <a:xfrm>
            <a:off x="1314226" y="4100019"/>
            <a:ext cx="36719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dirty="0"/>
              <a:t>https://www.youtube.com/watch?v=NeEC83DeAC0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D4C843-5C3F-8585-8133-2BC1E443B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73" y="1764103"/>
            <a:ext cx="3775633" cy="211163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DFFA885-0B7B-16E9-3AB7-024C676AB408}"/>
              </a:ext>
            </a:extLst>
          </p:cNvPr>
          <p:cNvSpPr txBox="1"/>
          <p:nvPr/>
        </p:nvSpPr>
        <p:spPr>
          <a:xfrm>
            <a:off x="6320286" y="4082617"/>
            <a:ext cx="49666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dirty="0"/>
              <a:t>https://github.com/bcolgit/EjemploConexionJDBC</a:t>
            </a:r>
          </a:p>
        </p:txBody>
      </p:sp>
      <p:pic>
        <p:nvPicPr>
          <p:cNvPr id="1026" name="Picture 2" descr="Qué es GitHub y por qué es útil al aprender programación | HACK A BOSS">
            <a:extLst>
              <a:ext uri="{FF2B5EF4-FFF2-40B4-BE49-F238E27FC236}">
                <a16:creationId xmlns:a16="http://schemas.microsoft.com/office/drawing/2014/main" id="{90DE5D4E-FDB9-5892-36C0-4E452ADFE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24" y="188333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0559E32-C8D9-6612-3E63-7D037802A143}"/>
              </a:ext>
            </a:extLst>
          </p:cNvPr>
          <p:cNvSpPr txBox="1"/>
          <p:nvPr/>
        </p:nvSpPr>
        <p:spPr>
          <a:xfrm>
            <a:off x="1314226" y="1195760"/>
            <a:ext cx="3671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400" dirty="0"/>
              <a:t>Video en la plataforma territorium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D641A5-A45F-1D90-AB2E-0B4D2CB4D00C}"/>
              </a:ext>
            </a:extLst>
          </p:cNvPr>
          <p:cNvSpPr txBox="1"/>
          <p:nvPr/>
        </p:nvSpPr>
        <p:spPr>
          <a:xfrm>
            <a:off x="6822124" y="1195760"/>
            <a:ext cx="2619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400" dirty="0"/>
              <a:t>Archivo fuente de ejemplo</a:t>
            </a:r>
          </a:p>
        </p:txBody>
      </p:sp>
    </p:spTree>
    <p:extLst>
      <p:ext uri="{BB962C8B-B14F-4D97-AF65-F5344CB8AC3E}">
        <p14:creationId xmlns:p14="http://schemas.microsoft.com/office/powerpoint/2010/main" val="4294636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;p13">
            <a:extLst>
              <a:ext uri="{FF2B5EF4-FFF2-40B4-BE49-F238E27FC236}">
                <a16:creationId xmlns:a16="http://schemas.microsoft.com/office/drawing/2014/main" id="{9042FE36-8704-DCA4-0453-5ED67667019F}"/>
              </a:ext>
            </a:extLst>
          </p:cNvPr>
          <p:cNvSpPr txBox="1"/>
          <p:nvPr/>
        </p:nvSpPr>
        <p:spPr>
          <a:xfrm>
            <a:off x="818778" y="1115366"/>
            <a:ext cx="9549607" cy="538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0"/>
              </a:rPr>
              <a:t>MATERIAL DE FORMACION: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6"/>
                </a:solidFill>
                <a:latin typeface="Work Sans" pitchFamily="2" charset="0"/>
              </a:rPr>
              <a:t>Construcción de aplicaciones con JAVA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1780E32-6A4F-37FB-DB8F-0072600F81D5}"/>
              </a:ext>
            </a:extLst>
          </p:cNvPr>
          <p:cNvSpPr txBox="1"/>
          <p:nvPr/>
        </p:nvSpPr>
        <p:spPr>
          <a:xfrm>
            <a:off x="1097877" y="2521128"/>
            <a:ext cx="967651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>
              <a:defRPr sz="2400" b="1"/>
            </a:lvl1pPr>
          </a:lstStyle>
          <a:p>
            <a:r>
              <a:rPr lang="es-CO" dirty="0"/>
              <a:t>Evidencias </a:t>
            </a:r>
          </a:p>
          <a:p>
            <a:endParaRPr lang="es-CO" dirty="0"/>
          </a:p>
          <a:p>
            <a:endParaRPr lang="es-CO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0" dirty="0"/>
              <a:t>Evidencias de desempeño: Codificación de módulos del software según requerimientos del proyecto.GA7-220501096-AA2-EV01 </a:t>
            </a:r>
          </a:p>
          <a:p>
            <a:endParaRPr lang="es-E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b="0" dirty="0"/>
              <a:t>Evidencia de producto: módulos de software codificados y probados. GA7-220501096-AA2-EV02.</a:t>
            </a:r>
            <a:endParaRPr lang="es-CO" b="0" dirty="0"/>
          </a:p>
        </p:txBody>
      </p:sp>
    </p:spTree>
    <p:extLst>
      <p:ext uri="{BB962C8B-B14F-4D97-AF65-F5344CB8AC3E}">
        <p14:creationId xmlns:p14="http://schemas.microsoft.com/office/powerpoint/2010/main" val="1500403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5C19182-3CFB-4781-7C1B-82A80874B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805"/>
          <a:stretch/>
        </p:blipFill>
        <p:spPr>
          <a:xfrm>
            <a:off x="882683" y="603092"/>
            <a:ext cx="3245972" cy="5651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3784DD1-5142-B36B-4699-B8AFD2D9A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038" y="603092"/>
            <a:ext cx="5252617" cy="5651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79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76;g1dc02b92070_0_92">
            <a:extLst>
              <a:ext uri="{FF2B5EF4-FFF2-40B4-BE49-F238E27FC236}">
                <a16:creationId xmlns:a16="http://schemas.microsoft.com/office/drawing/2014/main" id="{0EBA5EDE-6ED3-9C52-B37A-E161EC651E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229" y="1786208"/>
            <a:ext cx="1939075" cy="19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8;g1dc02b92070_0_92">
            <a:extLst>
              <a:ext uri="{FF2B5EF4-FFF2-40B4-BE49-F238E27FC236}">
                <a16:creationId xmlns:a16="http://schemas.microsoft.com/office/drawing/2014/main" id="{D1046B71-CD1F-C76F-652B-BA0C4E23274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42" y="2460800"/>
            <a:ext cx="3181133" cy="83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933D56B-49B2-929F-9C2D-2A96D6D0D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308" y="2082493"/>
            <a:ext cx="3525053" cy="134650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44F9939-261E-C1F8-5D69-B8FD47DFF516}"/>
              </a:ext>
            </a:extLst>
          </p:cNvPr>
          <p:cNvSpPr txBox="1"/>
          <p:nvPr/>
        </p:nvSpPr>
        <p:spPr>
          <a:xfrm>
            <a:off x="777811" y="3981700"/>
            <a:ext cx="26209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400" dirty="0">
                <a:hlinkClick r:id="rId6"/>
              </a:rPr>
              <a:t>https://www.apachefriends.org/es/index.html</a:t>
            </a:r>
            <a:r>
              <a:rPr lang="es-CO" sz="1400" dirty="0"/>
              <a:t>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927CEC8-39C8-3350-88F7-56C8EB281344}"/>
              </a:ext>
            </a:extLst>
          </p:cNvPr>
          <p:cNvSpPr txBox="1"/>
          <p:nvPr/>
        </p:nvSpPr>
        <p:spPr>
          <a:xfrm>
            <a:off x="4587455" y="3982460"/>
            <a:ext cx="27795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400" dirty="0">
                <a:hlinkClick r:id="rId7"/>
              </a:rPr>
              <a:t>https://www.oracle.com/co/java/technologies/downloads/#jdk20-windows</a:t>
            </a:r>
            <a:endParaRPr lang="es-CO" sz="1400" dirty="0"/>
          </a:p>
          <a:p>
            <a:pPr algn="ctr"/>
            <a:r>
              <a:rPr lang="es-CO" sz="1400" dirty="0"/>
              <a:t>  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D39C977-17B9-04D2-9DD8-472D4CEE6B31}"/>
              </a:ext>
            </a:extLst>
          </p:cNvPr>
          <p:cNvSpPr txBox="1"/>
          <p:nvPr/>
        </p:nvSpPr>
        <p:spPr>
          <a:xfrm>
            <a:off x="8801885" y="3981700"/>
            <a:ext cx="2579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CO"/>
            </a:defPPr>
            <a:lvl1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u="sng">
                <a:solidFill>
                  <a:schemeClr val="hlink"/>
                </a:solidFill>
              </a:defRPr>
            </a:lvl1pPr>
          </a:lstStyle>
          <a:p>
            <a:pPr algn="ctr"/>
            <a:r>
              <a:rPr lang="es-CO" sz="1400" dirty="0">
                <a:hlinkClick r:id="rId8"/>
              </a:rPr>
              <a:t>https://netbeans.apache.org/download/nb17/index.html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1307055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C7BA141-C0B1-2ECD-256D-D8BE3EB17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" y="452101"/>
            <a:ext cx="9587866" cy="23573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3B3B39C1-3AB2-0AAE-FAD7-D681CB438D55}"/>
                  </a:ext>
                </a:extLst>
              </p14:cNvPr>
              <p14:cNvContentPartPr/>
              <p14:nvPr/>
            </p14:nvContentPartPr>
            <p14:xfrm>
              <a:off x="1580895" y="2171100"/>
              <a:ext cx="4248000" cy="1980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3B3B39C1-3AB2-0AAE-FAD7-D681CB438D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6895" y="2063100"/>
                <a:ext cx="43556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C0CF52FA-8317-A0B0-23AE-E8274031D1B2}"/>
                  </a:ext>
                </a:extLst>
              </p14:cNvPr>
              <p14:cNvContentPartPr/>
              <p14:nvPr/>
            </p14:nvContentPartPr>
            <p14:xfrm>
              <a:off x="1580895" y="2428860"/>
              <a:ext cx="36615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C0CF52FA-8317-A0B0-23AE-E8274031D1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6895" y="2320860"/>
                <a:ext cx="37692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Imagen 14">
            <a:extLst>
              <a:ext uri="{FF2B5EF4-FFF2-40B4-BE49-F238E27FC236}">
                <a16:creationId xmlns:a16="http://schemas.microsoft.com/office/drawing/2014/main" id="{3533229C-B041-1F5D-4D9E-8F48DC2165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035" y="2937715"/>
            <a:ext cx="10086811" cy="31814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ED9E7A39-6AA6-CB0E-2F21-CFF24FFF54A9}"/>
                  </a:ext>
                </a:extLst>
              </p14:cNvPr>
              <p14:cNvContentPartPr/>
              <p14:nvPr/>
            </p14:nvContentPartPr>
            <p14:xfrm>
              <a:off x="4629015" y="4199700"/>
              <a:ext cx="2867400" cy="867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ED9E7A39-6AA6-CB0E-2F21-CFF24FFF54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5015" y="4091700"/>
                <a:ext cx="297504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B5BCFF0D-75AA-D1F0-B2BC-A78BE4F877BF}"/>
                  </a:ext>
                </a:extLst>
              </p14:cNvPr>
              <p14:cNvContentPartPr/>
              <p14:nvPr/>
            </p14:nvContentPartPr>
            <p14:xfrm>
              <a:off x="4152735" y="5867220"/>
              <a:ext cx="4272480" cy="360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B5BCFF0D-75AA-D1F0-B2BC-A78BE4F877B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98735" y="5759220"/>
                <a:ext cx="438012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0742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C841D5E-4A7D-0F35-4527-900CF2750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4" y="368368"/>
            <a:ext cx="9791701" cy="234149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A7A638D-0A06-3CD9-85B7-7FEDF8C44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675" y="3247697"/>
            <a:ext cx="6059107" cy="347284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9A38FE7-BBFC-A1A4-D582-D486E17CE408}"/>
              </a:ext>
            </a:extLst>
          </p:cNvPr>
          <p:cNvSpPr txBox="1"/>
          <p:nvPr/>
        </p:nvSpPr>
        <p:spPr>
          <a:xfrm>
            <a:off x="2581567" y="2870741"/>
            <a:ext cx="434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/>
              <a:t>Video paso a paso en el material de formación</a:t>
            </a:r>
          </a:p>
        </p:txBody>
      </p:sp>
    </p:spTree>
    <p:extLst>
      <p:ext uri="{BB962C8B-B14F-4D97-AF65-F5344CB8AC3E}">
        <p14:creationId xmlns:p14="http://schemas.microsoft.com/office/powerpoint/2010/main" val="188354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E127682-18A8-42A4-D610-26BC13693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42383"/>
            <a:ext cx="9867900" cy="36547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5EAF27DD-873A-64F5-2A2F-D09409366D81}"/>
                  </a:ext>
                </a:extLst>
              </p14:cNvPr>
              <p14:cNvContentPartPr/>
              <p14:nvPr/>
            </p14:nvContentPartPr>
            <p14:xfrm>
              <a:off x="7333830" y="1180020"/>
              <a:ext cx="2908440" cy="1080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5EAF27DD-873A-64F5-2A2F-D09409366D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0190" y="1072020"/>
                <a:ext cx="30160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EEA5FAE7-C725-763E-CD48-8028E37FAA35}"/>
                  </a:ext>
                </a:extLst>
              </p14:cNvPr>
              <p14:cNvContentPartPr/>
              <p14:nvPr/>
            </p14:nvContentPartPr>
            <p14:xfrm>
              <a:off x="601110" y="1457220"/>
              <a:ext cx="646920" cy="111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EEA5FAE7-C725-763E-CD48-8028E37FAA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110" y="1349220"/>
                <a:ext cx="7545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F608CD59-F11A-1DBE-AB8C-8FEBFAD65FF5}"/>
                  </a:ext>
                </a:extLst>
              </p14:cNvPr>
              <p14:cNvContentPartPr/>
              <p14:nvPr/>
            </p14:nvContentPartPr>
            <p14:xfrm>
              <a:off x="4438350" y="3104940"/>
              <a:ext cx="282852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F608CD59-F11A-1DBE-AB8C-8FEBFAD65F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84710" y="2996940"/>
                <a:ext cx="2936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2ADE912A-3C79-91C4-8978-5D5CA1D0D6A8}"/>
                  </a:ext>
                </a:extLst>
              </p14:cNvPr>
              <p14:cNvContentPartPr/>
              <p14:nvPr/>
            </p14:nvContentPartPr>
            <p14:xfrm>
              <a:off x="3476430" y="3388620"/>
              <a:ext cx="2806200" cy="1188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2ADE912A-3C79-91C4-8978-5D5CA1D0D6A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22790" y="3280980"/>
                <a:ext cx="2913840" cy="2275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9B4EC071-2B60-D6F1-31EB-D55CB904A1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285" y="4573165"/>
            <a:ext cx="9791115" cy="133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79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3854E9E-EAD7-03A3-BF6D-B12F04ECF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715975"/>
            <a:ext cx="9894677" cy="112250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E0E73AA-E654-B1F7-D9DF-247872661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90" y="3060489"/>
            <a:ext cx="5955974" cy="339582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D59B2A7-25DD-DB07-2B5B-1D3A6A457C04}"/>
              </a:ext>
            </a:extLst>
          </p:cNvPr>
          <p:cNvSpPr txBox="1"/>
          <p:nvPr/>
        </p:nvSpPr>
        <p:spPr>
          <a:xfrm>
            <a:off x="3931192" y="2600780"/>
            <a:ext cx="4341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/>
              <a:t>Video paso a paso en el material de formación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38C11BB-7272-6F88-4B07-520561619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738" y="3060489"/>
            <a:ext cx="6043580" cy="33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92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C1FA992-DA7D-E9C0-6D82-7E9C5762383F}"/>
              </a:ext>
            </a:extLst>
          </p:cNvPr>
          <p:cNvSpPr txBox="1"/>
          <p:nvPr/>
        </p:nvSpPr>
        <p:spPr>
          <a:xfrm>
            <a:off x="718149" y="855944"/>
            <a:ext cx="94178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dirty="0">
                <a:solidFill>
                  <a:srgbClr val="12263F"/>
                </a:solidFill>
                <a:effectLst/>
                <a:latin typeface="Roboto" pitchFamily="2" charset="0"/>
              </a:rPr>
              <a:t>Cuando se habla de JDBC (</a:t>
            </a:r>
            <a:r>
              <a:rPr lang="es-ES" sz="1400" b="0" i="1" dirty="0">
                <a:solidFill>
                  <a:srgbClr val="12263F"/>
                </a:solidFill>
                <a:effectLst/>
                <a:latin typeface="Roboto" pitchFamily="2" charset="0"/>
              </a:rPr>
              <a:t>Java Data Base </a:t>
            </a:r>
            <a:r>
              <a:rPr lang="es-ES" sz="1400" b="0" i="1" dirty="0" err="1">
                <a:solidFill>
                  <a:srgbClr val="12263F"/>
                </a:solidFill>
                <a:effectLst/>
                <a:latin typeface="Roboto" pitchFamily="2" charset="0"/>
              </a:rPr>
              <a:t>Connectivity</a:t>
            </a:r>
            <a:r>
              <a:rPr lang="es-ES" sz="1400" b="0" i="0" dirty="0">
                <a:solidFill>
                  <a:srgbClr val="12263F"/>
                </a:solidFill>
                <a:effectLst/>
                <a:latin typeface="Roboto" pitchFamily="2" charset="0"/>
              </a:rPr>
              <a:t>) se hace referencia a un </a:t>
            </a:r>
            <a:r>
              <a:rPr lang="es-ES" sz="1400" b="0" i="1" dirty="0">
                <a:solidFill>
                  <a:srgbClr val="12263F"/>
                </a:solidFill>
                <a:effectLst/>
                <a:latin typeface="Roboto" pitchFamily="2" charset="0"/>
              </a:rPr>
              <a:t>Driver</a:t>
            </a:r>
            <a:r>
              <a:rPr lang="es-ES" sz="1400" b="0" i="0" dirty="0">
                <a:solidFill>
                  <a:srgbClr val="12263F"/>
                </a:solidFill>
                <a:effectLst/>
                <a:latin typeface="Roboto" pitchFamily="2" charset="0"/>
              </a:rPr>
              <a:t> que encapsula un conjunto de clases e interfaces escritas de Java, creadas para establecer conexiones, enviar sentencias SQL y procesar los datos resultantes sobre bases de datos relacionales</a:t>
            </a:r>
            <a:endParaRPr lang="es-CO" sz="1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15E28A3-6C2B-26BF-A08D-15DBAC8D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04" y="2048702"/>
            <a:ext cx="10360325" cy="358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696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5020</TotalTime>
  <Words>204</Words>
  <Application>Microsoft Office PowerPoint</Application>
  <PresentationFormat>Panorámica</PresentationFormat>
  <Paragraphs>29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Helvetica Neue</vt:lpstr>
      <vt:lpstr>Roboto</vt:lpstr>
      <vt:lpstr>Work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microsoft2621</cp:lastModifiedBy>
  <cp:revision>93</cp:revision>
  <dcterms:created xsi:type="dcterms:W3CDTF">2020-10-01T23:51:28Z</dcterms:created>
  <dcterms:modified xsi:type="dcterms:W3CDTF">2023-04-28T00:09:16Z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